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embeddedFontLst>
    <p:embeddedFont>
      <p:font typeface="MiSans" charset="-122" pitchFamily="34"/>
      <p:regular r:id="rId3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37" Type="http://schemas.openxmlformats.org/officeDocument/2006/relationships/font" Target="fonts/font1.fntdata"/></Relationships>
</file>

<file path=ppt/media/>
</file>

<file path=ppt/media/image-1-1.jpg>
</file>

<file path=ppt/media/image-11-1.jpg>
</file>

<file path=ppt/media/image-11-2.jpg>
</file>

<file path=ppt/media/image-12-1.jpg>
</file>

<file path=ppt/media/image-14-1.png>
</file>

<file path=ppt/media/image-16-1.png>
</file>

<file path=ppt/media/image-2-1.jpg>
</file>

<file path=ppt/media/image-20-1.jpg>
</file>

<file path=ppt/media/image-22-1.png>
</file>

<file path=ppt/media/image-23-1.jpg>
</file>

<file path=ppt/media/image-25-1.png>
</file>

<file path=ppt/media/image-26-1.png>
</file>

<file path=ppt/media/image-28-1.png>
</file>

<file path=ppt/media/image-29-1.png>
</file>

<file path=ppt/media/image-30-1.jpg>
</file>

<file path=ppt/media/image-4-1.jpg>
</file>

<file path=ppt/media/image-5-1.png>
</file>

<file path=ppt/media/image-6-1.jpg>
</file>

<file path=ppt/media/image-6-2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image" Target="../media/image-1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1.png"/><Relationship Id="rId3" Type="http://schemas.openxmlformats.org/officeDocument/2006/relationships/image" Target="../media/image-5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image" Target="../media/image-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2026 Budget Battle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$21 monthly per worker proposed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20-d2nf9u18bjvh7rlj0en0.jpg">    </p:cNvPr>
          <p:cNvPicPr>
            <a:picLocks noChangeAspect="1"/>
          </p:cNvPicPr>
          <p:nvPr/>
        </p:nvPicPr>
        <p:blipFill>
          <a:blip r:embed="rId1"/>
          <a:srcRect l="16684" r="13063" t="0" b="105"/>
          <a:stretch/>
        </p:blipFill>
        <p:spPr>
          <a:xfrm>
            <a:off x="1107440" y="13709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3865880" y="13709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3865880" y="13709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064000" y="15805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064000" y="15805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7:21-d2nf9u98bjvh7rlj0epg.jpg">    </p:cNvPr>
          <p:cNvPicPr>
            <a:picLocks noChangeAspect="1"/>
          </p:cNvPicPr>
          <p:nvPr/>
        </p:nvPicPr>
        <p:blipFill>
          <a:blip r:embed="rId2"/>
          <a:srcRect l="14848" r="14848" t="0" b="0"/>
          <a:stretch/>
        </p:blipFill>
        <p:spPr>
          <a:xfrm>
            <a:off x="1107440" y="3707765"/>
            <a:ext cx="2662555" cy="2129790"/>
          </a:xfrm>
          <a:prstGeom prst="roundRect">
            <a:avLst>
              <a:gd name="adj" fmla="val 3786"/>
            </a:avLst>
          </a:prstGeom>
        </p:spPr>
      </p:pic>
      <p:sp>
        <p:nvSpPr>
          <p:cNvPr id="17" name="Shape 13"/>
          <p:cNvSpPr/>
          <p:nvPr/>
        </p:nvSpPr>
        <p:spPr>
          <a:xfrm>
            <a:off x="3865880" y="3707765"/>
            <a:ext cx="7620000" cy="2131060"/>
          </a:xfrm>
          <a:prstGeom prst="roundRect">
            <a:avLst>
              <a:gd name="adj" fmla="val 3784"/>
            </a:avLst>
          </a:prstGeom>
          <a:solidFill>
            <a:srgbClr val="A6B299"/>
          </a:solidFill>
          <a:ln/>
        </p:spPr>
      </p:sp>
      <p:sp>
        <p:nvSpPr>
          <p:cNvPr id="18" name="Text 14"/>
          <p:cNvSpPr/>
          <p:nvPr/>
        </p:nvSpPr>
        <p:spPr>
          <a:xfrm>
            <a:off x="3865880" y="3707765"/>
            <a:ext cx="7620000" cy="21310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064000" y="3917315"/>
            <a:ext cx="4069080" cy="381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0" name="Text 16"/>
          <p:cNvSpPr/>
          <p:nvPr/>
        </p:nvSpPr>
        <p:spPr>
          <a:xfrm>
            <a:off x="4064000" y="3917315"/>
            <a:ext cx="4069080" cy="381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4191000" y="15754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 Details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4126230" y="20046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proposed Community Safety Surcharge levies $21 per employee per month on companies with over 100 employees, targeting $100 million for violence prevention, youth employment, and mental health services.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4191000" y="3912235"/>
            <a:ext cx="393255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Allocation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4126230" y="4341495"/>
            <a:ext cx="6976110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Funds from the head tax would support community safety initiatives, including mental health clinics and crisis response teams, enhancing public safety and social services.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0-d2nf9u18bjvh7rlj0eo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" y="1684020"/>
            <a:ext cx="12192000" cy="17449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9656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19656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8811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6" name="Text 3"/>
          <p:cNvSpPr/>
          <p:nvPr/>
        </p:nvSpPr>
        <p:spPr>
          <a:xfrm>
            <a:off x="238811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6648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BFBFB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6648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58031" y="2665171"/>
            <a:ext cx="1075939" cy="1075939"/>
          </a:xfrm>
          <a:prstGeom prst="ellipse">
            <a:avLst/>
          </a:prstGeom>
          <a:solidFill>
            <a:srgbClr val="CFCFBD"/>
          </a:solidFill>
          <a:ln/>
        </p:spPr>
      </p:sp>
      <p:sp>
        <p:nvSpPr>
          <p:cNvPr id="10" name="Text 7"/>
          <p:cNvSpPr/>
          <p:nvPr/>
        </p:nvSpPr>
        <p:spPr>
          <a:xfrm>
            <a:off x="555803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536401" y="2473621"/>
            <a:ext cx="1459038" cy="1459038"/>
          </a:xfrm>
          <a:prstGeom prst="ellipse">
            <a:avLst/>
          </a:prstGeom>
          <a:solidFill>
            <a:srgbClr val="FFFFFF"/>
          </a:solidFill>
          <a:ln w="19050">
            <a:solidFill>
              <a:srgbClr val="2E536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36401" y="2473621"/>
            <a:ext cx="1459038" cy="145903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27951" y="2665171"/>
            <a:ext cx="1075939" cy="1075939"/>
          </a:xfrm>
          <a:prstGeom prst="ellipse">
            <a:avLst/>
          </a:prstGeom>
          <a:solidFill>
            <a:srgbClr val="2B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8727951" y="2665171"/>
            <a:ext cx="1075939" cy="107593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backlash swift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255286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37604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Opposition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376045" y="4394835"/>
            <a:ext cx="2872740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groups and trade associations have labeled the head tax a job killer, warning that it could drive companies to relocate and reduce job opportunities in Chicago.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722788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708525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Resistance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708525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Governor Pritzker and 28 aldermen have expressed concerns about the head tax, urging the mayor to explore alternative revenue models before proceeding.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8912650" y="2907327"/>
            <a:ext cx="726482" cy="5847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229600" y="403669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Impact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229600" y="43948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Critics argue that the head tax could stifle economic growth and investment, potentially offsetting any benefits gained from the additional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cloud tax hiked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8-27-20:07:16-d2nf9t18bjvh7rlj0ef0.png">    </p:cNvPr>
          <p:cNvPicPr>
            <a:picLocks noChangeAspect="1"/>
          </p:cNvPicPr>
          <p:nvPr/>
        </p:nvPicPr>
        <p:blipFill>
          <a:blip r:embed="rId1"/>
          <a:srcRect l="7" r="7" t="0" b="0"/>
          <a:stretch/>
        </p:blipFill>
        <p:spPr>
          <a:xfrm>
            <a:off x="6257925" y="1489075"/>
            <a:ext cx="4808855" cy="42519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206500" y="1489075"/>
            <a:ext cx="4816475" cy="701040"/>
          </a:xfrm>
          <a:prstGeom prst="roundRect">
            <a:avLst>
              <a:gd name="adj" fmla="val 0"/>
            </a:avLst>
          </a:prstGeom>
          <a:solidFill>
            <a:srgbClr val="A6B299"/>
          </a:solidFill>
          <a:ln/>
        </p:spPr>
      </p:sp>
      <p:sp>
        <p:nvSpPr>
          <p:cNvPr id="9" name="Text 6"/>
          <p:cNvSpPr/>
          <p:nvPr/>
        </p:nvSpPr>
        <p:spPr>
          <a:xfrm>
            <a:off x="1206500" y="1489075"/>
            <a:ext cx="4816475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06500" y="2449195"/>
            <a:ext cx="4816475" cy="329184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06500" y="2449195"/>
            <a:ext cx="4816475" cy="3291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307753" y="1602105"/>
            <a:ext cx="461397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 Cloud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53515" y="2621280"/>
            <a:ext cx="4322445" cy="2133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Personal Property Lease Tax on software and cloud services is raised from 11% to 15%, targeting major tech companies like Amazon and Microsoft to generate $333 million in new city revenue.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2540" y="4201795"/>
            <a:ext cx="12207240" cy="2011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media amusement levy debuted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1336675"/>
            <a:ext cx="4510405" cy="27578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850" y="1326515"/>
            <a:ext cx="5723255" cy="275780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141188" y="1680845"/>
            <a:ext cx="418320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Innovative Social Media Tax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47445" y="2179320"/>
            <a:ext cx="4184015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proposes a first-of-its-kind 50¢ monthly fee on each user above 100,000 for social media companies, aiming to fund public mental health clinics.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5045" y="433260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Uncertainty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95045" y="4815840"/>
            <a:ext cx="10386060" cy="711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legality of the social media amusement levy is uncertain, as it may face legal challenges from tech giants, raising questions about its long-term viability.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471545" y="1610995"/>
            <a:ext cx="7499350" cy="4164330"/>
          </a:xfrm>
          <a:prstGeom prst="roundRect">
            <a:avLst>
              <a:gd name="adj" fmla="val 50000"/>
            </a:avLst>
          </a:prstGeom>
          <a:solidFill>
            <a:srgbClr val="A18F50">
              <a:alpha val="23137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og.png">    </p:cNvPr>
          <p:cNvPicPr>
            <a:picLocks noChangeAspect="1"/>
          </p:cNvPicPr>
          <p:nvPr/>
        </p:nvPicPr>
        <p:blipFill>
          <a:blip r:embed="rId1"/>
          <a:srcRect l="5" r="5" t="0" b="0"/>
          <a:stretch/>
        </p:blipFill>
        <p:spPr>
          <a:xfrm>
            <a:off x="-3074352" y="1831658"/>
            <a:ext cx="6704965" cy="37230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-3773170" y="1443355"/>
            <a:ext cx="8102600" cy="44996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808605" y="12395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61030" y="5215890"/>
            <a:ext cx="652145" cy="663575"/>
          </a:xfrm>
          <a:prstGeom prst="ellipse">
            <a:avLst/>
          </a:prstGeom>
          <a:solidFill>
            <a:srgbClr val="A6B299"/>
          </a:solidFill>
          <a:ln/>
        </p:spPr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721360" y="664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721360" y="664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350645" y="537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TIF surplus declared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846705" y="1313815"/>
            <a:ext cx="5918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210685" y="124650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Unprecedented TIF Surplus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210685" y="1703070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declares a $1 billion TIF surplus, doubling last year's amount, with $552 million allocated to Chicago Public Schools and $233 million to city operations.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029075" y="3302635"/>
            <a:ext cx="64262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59020" y="3302000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Concerns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859020" y="3758565"/>
            <a:ext cx="683895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 the TIF surplus provides immediate relief, experts warn that relying on such large surpluses is unsustainable and may create future budget challenges.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167380" y="5291455"/>
            <a:ext cx="66738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027170" y="5089525"/>
            <a:ext cx="683895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Implications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027170" y="5546725"/>
            <a:ext cx="6839585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 of TIF funds to cover operating gaps raises questions about the long-term financial health of the city and the sustainability of this revenue source.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3" name="Text 1"/>
          <p:cNvSpPr/>
          <p:nvPr/>
        </p:nvSpPr>
        <p:spPr>
          <a:xfrm>
            <a:off x="635" y="5073650"/>
            <a:ext cx="12170410" cy="17843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Pension advance payment halved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8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28395" y="1508760"/>
            <a:ext cx="9935845" cy="41148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8395" y="1508760"/>
            <a:ext cx="9935845" cy="4114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488317" y="3566160"/>
            <a:ext cx="921600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6" name="Text 14"/>
          <p:cNvSpPr/>
          <p:nvPr/>
        </p:nvSpPr>
        <p:spPr>
          <a:xfrm>
            <a:off x="1448435" y="186372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Pension Contribution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48435" y="227330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cuts the extra pension contribution to $120 million, down from $219 million in 2025, a move that has drawn scrutiny from credit rating agencies.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48435" y="3719195"/>
            <a:ext cx="927227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Impact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48435" y="4183380"/>
            <a:ext cx="929513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S&amp;P Global Ratings downgraded Chicago's credit outlook to negative, citing concerns about the reduced pension payment and the city's long-term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5" name="Text 3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32524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1" name="Text 9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4685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B4348"/>
          </a:solidFill>
          <a:ln/>
        </p:spPr>
      </p:sp>
      <p:sp>
        <p:nvSpPr>
          <p:cNvPr id="17" name="Text 1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9007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FDFDFB">
                <a:alpha val="45882"/>
              </a:srgbClr>
            </a:solidFill>
            <a:prstDash val="solid"/>
          </a:ln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44546A"/>
          </a:solidFill>
          <a:ln/>
        </p:spPr>
      </p:sp>
      <p:sp>
        <p:nvSpPr>
          <p:cNvPr id="23" name="Text 21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68465" y="5982970"/>
            <a:ext cx="1344930" cy="67310"/>
          </a:xfrm>
          <a:prstGeom prst="roundRect">
            <a:avLst/>
          </a:prstGeom>
          <a:gradFill rotWithShape="1" flip="none">
            <a:gsLst>
              <a:gs pos="0">
                <a:srgbClr val="8E9E7E"/>
              </a:gs>
              <a:gs pos="71000">
                <a:srgbClr val="8E9E7E"/>
              </a:gs>
              <a:gs pos="100000">
                <a:srgbClr val="8E9E7E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7" name="Text 2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9" name="Text 2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 trims target $200 M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2" name="Text 30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Hiring Freeze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hiring freeze aims to reduce personnel costs without layoffs, though critics argue it may hinder long-term growth and service delivery.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Vendor Contract Cuts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proposes reducing vendor contracts by $10 million, targeting inefficiencies in city procurement processes.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 Estate Consolidation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Consolidating city-owned real estate and selling vacant land are projected to save $12 million, optimizing the city's asset management.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rotWithShape="1" flip="none">
            <a:gsLst>
              <a:gs pos="0">
                <a:srgbClr val="A6B299"/>
              </a:gs>
              <a:gs pos="71000">
                <a:srgbClr val="A6B299"/>
              </a:gs>
              <a:gs pos="100000">
                <a:srgbClr val="A6B299"/>
              </a:gs>
            </a:gsLst>
            <a:lin ang="270000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Overtime Caps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Caps on police overtime expenditures aim to control costs, though this measure may face pushback from law enforcement unions.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 Tax Flashpoint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Other Revenue Levers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Spending &amp; Savings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8-d2nf9th8bjvh7rlj0ek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30947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payroll &amp; lawsuits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36670" y="1337945"/>
            <a:ext cx="4507865" cy="4507865"/>
          </a:xfrm>
          <a:prstGeom prst="ellipse">
            <a:avLst/>
          </a:prstGeom>
          <a:solidFill>
            <a:srgbClr val="6B7A5B"/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836670" y="1337945"/>
            <a:ext cx="4507865" cy="45078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62780" y="2115820"/>
            <a:ext cx="3413125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Borrowing for Liabilities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62145" y="2982595"/>
            <a:ext cx="3414395" cy="1828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plans to borrow $1.8 billion, including $166 million for firefighter back-pay and $283 million for police-misconduct settlements, adding to future debt-service obligations.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Revolt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r0.png">    </p:cNvPr>
          <p:cNvPicPr>
            <a:picLocks noChangeAspect="1"/>
          </p:cNvPicPr>
          <p:nvPr/>
        </p:nvPicPr>
        <p:blipFill>
          <a:blip r:embed="rId1"/>
          <a:srcRect l="20" r="20" t="0" b="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A6B299"/>
          </a:solidFill>
          <a:ln/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128010"/>
            <a:ext cx="3194685" cy="293687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4871720" y="3128010"/>
            <a:ext cx="3194685" cy="2936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152775"/>
            <a:ext cx="3157220" cy="292544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A18F50"/>
            </a:solidFill>
            <a:prstDash val="solid"/>
          </a:ln>
          <a:effectLst>
            <a:outerShdw sx="100000" sy="100000" kx="0" ky="0" algn="bl" rotWithShape="0" blurRad="50800" dist="38100" dir="2700000">
              <a:srgbClr val="000000">
                <a:alpha val="4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293100" y="3152775"/>
            <a:ext cx="3157220" cy="2925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11390" y="-730250"/>
            <a:ext cx="199390" cy="5166995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FAF8F4"/>
              </a:gs>
              <a:gs pos="28000">
                <a:srgbClr val="FAF8F4"/>
              </a:gs>
              <a:gs pos="100000">
                <a:srgbClr val="A6B299"/>
              </a:gs>
            </a:gsLst>
            <a:lin ang="16200000" scaled="1"/>
          </a:gradFill>
          <a:ln/>
        </p:spPr>
      </p:sp>
      <p:sp>
        <p:nvSpPr>
          <p:cNvPr id="10" name="Text 7"/>
          <p:cNvSpPr/>
          <p:nvPr/>
        </p:nvSpPr>
        <p:spPr>
          <a:xfrm rot="16200000">
            <a:off x="7311390" y="-730250"/>
            <a:ext cx="19939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032000" y="179324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5" name="Text 12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Finance panel rejects revenue plan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02505" y="1275715"/>
            <a:ext cx="664718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Committee Vote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02505" y="1991995"/>
            <a:ext cx="6647815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Finance Committee votes 25-10 against advancing the mayor's revenue ordinance, blocking the budget until deeper cuts or alternative taxes are proposed.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482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Stalemate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48250" y="3874135"/>
            <a:ext cx="287274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rejection highlights a significant divide between the mayor and the City Council, setting the stage for a contentious budget negotiation process.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7550" y="3449955"/>
            <a:ext cx="3100705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Impact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418195" y="3874135"/>
            <a:ext cx="287274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delay in passing the budget raises concerns about the city's ability to fund essential services and maintain financial stability.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Veto threat raises override bar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2" name="Text 10"/>
          <p:cNvSpPr/>
          <p:nvPr/>
        </p:nvSpPr>
        <p:spPr>
          <a:xfrm>
            <a:off x="137033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7146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7146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solidFill>
            <a:srgbClr val="A6B299"/>
          </a:solidFill>
          <a:ln/>
        </p:spPr>
      </p:sp>
      <p:sp>
        <p:nvSpPr>
          <p:cNvPr id="16" name="Text 14"/>
          <p:cNvSpPr/>
          <p:nvPr/>
        </p:nvSpPr>
        <p:spPr>
          <a:xfrm>
            <a:off x="5246370" y="1626235"/>
            <a:ext cx="3187700" cy="8229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47505" y="2499360"/>
            <a:ext cx="3185430" cy="321500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247505" y="2499360"/>
            <a:ext cx="3185430" cy="32150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0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3" name="Image 0" descr="https://kimi-img.moonshot.cn/pub/slides/slides_tmpl/image/25-08-27-20:07:17-d2nf9t98bjvh7rlj0ei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0030" y="0"/>
            <a:ext cx="1950720" cy="6857365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1420912" y="16757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Mayor's Veto Pledge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47416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 vows to veto any budget that includes property, grocery, or garbage tax hikes, increasing the political stakes for any alternative proposals.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329141" y="1688465"/>
            <a:ext cx="3029822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Override Challenge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350206" y="2639060"/>
            <a:ext cx="2980596" cy="2327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Opponents must secure 34 votes to override the mayor's veto, intensifying the year-end budget stalemate and complicating negotiations.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6-d2nf9t18bjvh7rlj0eeg.png">    </p:cNvPr>
          <p:cNvPicPr>
            <a:picLocks noChangeAspect="1"/>
          </p:cNvPicPr>
          <p:nvPr/>
        </p:nvPicPr>
        <p:blipFill>
          <a:blip r:embed="rId1"/>
          <a:srcRect l="26" r="26" t="0" b="0"/>
          <a:stretch/>
        </p:blipFill>
        <p:spPr>
          <a:xfrm>
            <a:off x="0" y="3683635"/>
            <a:ext cx="12192000" cy="31743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 report lists $530 M–$1.4 B gap fix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9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23645" y="1635125"/>
            <a:ext cx="97164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Efficiency Report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94560"/>
            <a:ext cx="9715500" cy="1066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$3.2 million Ernst &amp; Young study identifies $530 million to $1.4 billion in potential savings through fleet rightsizing, procurement centralization, civilianization, and benefit tweaks.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 rot="21420000">
            <a:off x="11468100" y="4840605"/>
            <a:ext cx="287655" cy="20332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34000"/>
                </a:srgbClr>
              </a:gs>
              <a:gs pos="100000">
                <a:srgbClr val="8E9E7E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21420000">
            <a:off x="11468100" y="4840605"/>
            <a:ext cx="287655" cy="2033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8-27-20:07:21-d2nf9u98bjvh7rlj0ep0.png">    </p:cNvPr>
          <p:cNvPicPr>
            <a:picLocks noChangeAspect="1"/>
          </p:cNvPicPr>
          <p:nvPr/>
        </p:nvPicPr>
        <p:blipFill>
          <a:blip r:embed="rId1"/>
          <a:srcRect l="66" r="66" t="0" b="0"/>
          <a:stretch/>
        </p:blipFill>
        <p:spPr>
          <a:xfrm>
            <a:off x="8042910" y="-5715"/>
            <a:ext cx="3372485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61060" y="11137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90000">
                  <a:srgbClr val="A18F50"/>
                </a:gs>
                <a:gs pos="100000">
                  <a:srgbClr val="A18F50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1060" y="11137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8060" y="11137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8060" y="11137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61060" y="24218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0" name="Text 7"/>
          <p:cNvSpPr/>
          <p:nvPr/>
        </p:nvSpPr>
        <p:spPr>
          <a:xfrm>
            <a:off x="861060" y="24218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88060" y="24218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8060" y="24218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61060" y="37299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/>
        </p:spPr>
      </p:sp>
      <p:sp>
        <p:nvSpPr>
          <p:cNvPr id="14" name="Text 11"/>
          <p:cNvSpPr/>
          <p:nvPr/>
        </p:nvSpPr>
        <p:spPr>
          <a:xfrm>
            <a:off x="861060" y="37299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88060" y="37299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88060" y="37299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" y="50380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A6B299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61060" y="50380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88060" y="50380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83000">
                  <a:srgbClr val="8E9E7E"/>
                </a:gs>
                <a:gs pos="100000">
                  <a:srgbClr val="8E9E7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88060" y="50380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demands deeper adoption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27" name="Text 24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flipH="1" rot="21420000">
            <a:off x="8176260" y="2665730"/>
            <a:ext cx="344805" cy="3756025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1" name="Text 28"/>
          <p:cNvSpPr/>
          <p:nvPr/>
        </p:nvSpPr>
        <p:spPr>
          <a:xfrm rot="21420000">
            <a:off x="8176260" y="2665730"/>
            <a:ext cx="344805" cy="37560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flipH="1">
            <a:off x="10883900" y="311150"/>
            <a:ext cx="344805" cy="2388870"/>
          </a:xfrm>
          <a:prstGeom prst="parallelogram">
            <a:avLst>
              <a:gd name="adj" fmla="val 61368"/>
            </a:avLst>
          </a:prstGeom>
          <a:gradFill rotWithShape="1" flip="none">
            <a:gsLst>
              <a:gs pos="0">
                <a:srgbClr val="A6B299"/>
              </a:gs>
              <a:gs pos="3000">
                <a:srgbClr val="A6B299"/>
              </a:gs>
              <a:gs pos="94000">
                <a:srgbClr val="8E9E7E">
                  <a:alpha val="13000"/>
                </a:srgbClr>
              </a:gs>
              <a:gs pos="100000">
                <a:srgbClr val="8E9E7E">
                  <a:alpha val="13000"/>
                </a:srgbClr>
              </a:gs>
            </a:gsLst>
            <a:lin ang="5400000" scaled="1"/>
          </a:gradFill>
          <a:ln/>
        </p:spPr>
      </p:sp>
      <p:sp>
        <p:nvSpPr>
          <p:cNvPr id="33" name="Text 30"/>
          <p:cNvSpPr/>
          <p:nvPr/>
        </p:nvSpPr>
        <p:spPr>
          <a:xfrm>
            <a:off x="10883900" y="311150"/>
            <a:ext cx="344805" cy="2388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89025" y="11112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Council Pushback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89025" y="15214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Alders summon EY to hearings, demanding deeper implementation of unclaimed savings before approving new taxes, emphasizing efficiency as a prerequisite for progressive revenue.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089025" y="24193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Public Scrutiny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1089025" y="28295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Council insists on transparency and accountability, calling for a thorough review of all potential efficiencies before considering new revenue measures.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89025" y="37274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089025" y="41376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mayor faces increasing pressure to adopt more of the recommended efficiencies, as the council seeks a balanced approach to budgeting.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089025" y="50355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Implications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089025" y="54457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outcome of this debate will set a precedent for future budget negotiations, potentially influencing the city's long-term financial strategy.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December 31 deadline approaches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8-27-20:07:18-d2nf9th8bjvh7rlj0ek0.png">    </p:cNvPr>
          <p:cNvPicPr>
            <a:picLocks noChangeAspect="1"/>
          </p:cNvPicPr>
          <p:nvPr/>
        </p:nvPicPr>
        <p:blipFill>
          <a:blip r:embed="rId1"/>
          <a:srcRect l="13" r="13" t="0" b="0"/>
          <a:stretch/>
        </p:blipFill>
        <p:spPr>
          <a:xfrm>
            <a:off x="7861935" y="1217295"/>
            <a:ext cx="3537585" cy="4951095"/>
          </a:xfrm>
          <a:prstGeom prst="round2DiagRect">
            <a:avLst>
              <a:gd name="adj1" fmla="val 16667"/>
              <a:gd name="adj2" fmla="val 0"/>
            </a:avLst>
          </a:prstGeom>
        </p:spPr>
      </p:pic>
      <p:sp>
        <p:nvSpPr>
          <p:cNvPr id="12" name="Shape 9"/>
          <p:cNvSpPr/>
          <p:nvPr/>
        </p:nvSpPr>
        <p:spPr>
          <a:xfrm>
            <a:off x="1160780" y="150431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3" name="Text 10"/>
          <p:cNvSpPr/>
          <p:nvPr/>
        </p:nvSpPr>
        <p:spPr>
          <a:xfrm>
            <a:off x="1160780" y="150431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65860" y="201231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65860" y="201231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60780" y="3825875"/>
            <a:ext cx="3567430" cy="502920"/>
          </a:xfrm>
          <a:prstGeom prst="round1Rect">
            <a:avLst/>
          </a:prstGeom>
          <a:solidFill>
            <a:srgbClr val="A6B299"/>
          </a:solidFill>
          <a:ln/>
        </p:spPr>
      </p:sp>
      <p:sp>
        <p:nvSpPr>
          <p:cNvPr id="17" name="Text 14"/>
          <p:cNvSpPr/>
          <p:nvPr/>
        </p:nvSpPr>
        <p:spPr>
          <a:xfrm>
            <a:off x="1160780" y="382587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165860" y="433387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165860" y="433387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67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21" name="Text 18"/>
          <p:cNvSpPr/>
          <p:nvPr/>
        </p:nvSpPr>
        <p:spPr>
          <a:xfrm>
            <a:off x="467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94360" y="63493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594360" y="63493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217388" y="157416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Year-End Pressure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3645" y="213360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 the December 31 deadline looming, negotiators must craft a compromise that balances corporate tax, efficiency gains, and potential concessions to avoid a city shutdown.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217388" y="389572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Credit Rating Concerns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223645" y="4455160"/>
            <a:ext cx="6164580" cy="800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city's credit rating hangs in the balance, as a failure to pass a balanced budget could trigger a downgrade and increase borrowing costs.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8E9E7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imbalance still looms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8-27-20:07:20-d2nf9u18bjvh7rlj0eng.png">    </p:cNvPr>
          <p:cNvPicPr>
            <a:picLocks noChangeAspect="1"/>
          </p:cNvPicPr>
          <p:nvPr/>
        </p:nvPicPr>
        <p:blipFill>
          <a:blip r:embed="rId1"/>
          <a:srcRect l="31" r="31" t="0" b="0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3A5A60"/>
            </a:solidFill>
            <a:prstDash val="dash"/>
            <a:headEnd type="none"/>
            <a:tailEnd type="none"/>
          </a:ln>
        </p:spPr>
      </p:sp>
      <p:sp>
        <p:nvSpPr>
          <p:cNvPr id="14" name="Text 11"/>
          <p:cNvSpPr/>
          <p:nvPr/>
        </p:nvSpPr>
        <p:spPr>
          <a:xfrm>
            <a:off x="4038600" y="157289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Deficit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038600" y="194183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 if the 2026 budget is balanced, pension obligations and fading TIF surpluses project a $1.23 billion gap by 2028, signaling ongoing structural challenges.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38600" y="3102610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Sustainability Focus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038600" y="3471545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city must prioritize sustainable revenue sources and structural reforms to address long-term deficits and ensure financial stability.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038600" y="4632325"/>
            <a:ext cx="7617460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Budget Battles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038600" y="5001260"/>
            <a:ext cx="7616190" cy="533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current budget fight is just the opening round; future negotiations will require continued innovation and compromise to address the city's financial needs.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Efficiency Audit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478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Stiles Seymens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2025/11/23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$1.2 B Gap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800000">
            <a:off x="367916" y="1062304"/>
            <a:ext cx="1357317" cy="1357318"/>
          </a:xfrm>
          <a:custGeom>
            <a:avLst/>
            <a:gdLst/>
            <a:ahLst/>
            <a:cxnLst/>
            <a:rect l="l" t="t" r="r" b="b"/>
            <a:pathLst>
              <a:path w="1357317" h="1357318">
                <a:moveTo>
                  <a:pt x="497288" y="1333638"/>
                </a:moveTo>
                <a:cubicBezTo>
                  <a:pt x="497288" y="1333638"/>
                  <a:pt x="497288" y="1333638"/>
                  <a:pt x="860028" y="1333638"/>
                </a:cubicBezTo>
                <a:cubicBezTo>
                  <a:pt x="802893" y="1349425"/>
                  <a:pt x="741772" y="1357318"/>
                  <a:pt x="677994" y="1357318"/>
                </a:cubicBezTo>
                <a:cubicBezTo>
                  <a:pt x="615544" y="1357318"/>
                  <a:pt x="554422" y="1349425"/>
                  <a:pt x="497288" y="1333638"/>
                </a:cubicBezTo>
                <a:close/>
                <a:moveTo>
                  <a:pt x="337983" y="1265826"/>
                </a:moveTo>
                <a:lnTo>
                  <a:pt x="1018256" y="1265826"/>
                </a:lnTo>
                <a:cubicBezTo>
                  <a:pt x="990409" y="1281569"/>
                  <a:pt x="962561" y="1295998"/>
                  <a:pt x="932062" y="1307805"/>
                </a:cubicBezTo>
                <a:cubicBezTo>
                  <a:pt x="932062" y="1307805"/>
                  <a:pt x="932062" y="1307805"/>
                  <a:pt x="422852" y="1307805"/>
                </a:cubicBezTo>
                <a:cubicBezTo>
                  <a:pt x="393678" y="1295998"/>
                  <a:pt x="364505" y="1281569"/>
                  <a:pt x="337983" y="1265826"/>
                </a:cubicBezTo>
                <a:close/>
                <a:moveTo>
                  <a:pt x="242186" y="1199090"/>
                </a:moveTo>
                <a:lnTo>
                  <a:pt x="1114055" y="1199090"/>
                </a:lnTo>
                <a:cubicBezTo>
                  <a:pt x="1095476" y="1213604"/>
                  <a:pt x="1076898" y="1226799"/>
                  <a:pt x="1058319" y="1239993"/>
                </a:cubicBezTo>
                <a:cubicBezTo>
                  <a:pt x="1058319" y="1239993"/>
                  <a:pt x="1058319" y="1239993"/>
                  <a:pt x="297921" y="1239993"/>
                </a:cubicBezTo>
                <a:cubicBezTo>
                  <a:pt x="278016" y="1226799"/>
                  <a:pt x="259437" y="1213604"/>
                  <a:pt x="242186" y="1199090"/>
                </a:cubicBezTo>
                <a:close/>
                <a:moveTo>
                  <a:pt x="173297" y="1131278"/>
                </a:moveTo>
                <a:lnTo>
                  <a:pt x="1182943" y="1131278"/>
                </a:lnTo>
                <a:cubicBezTo>
                  <a:pt x="1169676" y="1146078"/>
                  <a:pt x="1156408" y="1160878"/>
                  <a:pt x="1141814" y="1174333"/>
                </a:cubicBezTo>
                <a:cubicBezTo>
                  <a:pt x="1141814" y="1174333"/>
                  <a:pt x="1141814" y="1174333"/>
                  <a:pt x="214426" y="1174333"/>
                </a:cubicBezTo>
                <a:cubicBezTo>
                  <a:pt x="199832" y="1160878"/>
                  <a:pt x="185238" y="1146078"/>
                  <a:pt x="173297" y="1131278"/>
                </a:cubicBezTo>
                <a:close/>
                <a:moveTo>
                  <a:pt x="120554" y="1065619"/>
                </a:moveTo>
                <a:lnTo>
                  <a:pt x="1236762" y="1065619"/>
                </a:lnTo>
                <a:cubicBezTo>
                  <a:pt x="1226144" y="1080132"/>
                  <a:pt x="1216853" y="1093327"/>
                  <a:pt x="1204908" y="1106521"/>
                </a:cubicBezTo>
                <a:cubicBezTo>
                  <a:pt x="1204908" y="1106521"/>
                  <a:pt x="1204908" y="1106521"/>
                  <a:pt x="151081" y="1106521"/>
                </a:cubicBezTo>
                <a:cubicBezTo>
                  <a:pt x="140463" y="1093327"/>
                  <a:pt x="129845" y="1080132"/>
                  <a:pt x="120554" y="1065619"/>
                </a:cubicBezTo>
                <a:close/>
                <a:moveTo>
                  <a:pt x="79652" y="997806"/>
                </a:moveTo>
                <a:lnTo>
                  <a:pt x="1277664" y="997806"/>
                </a:lnTo>
                <a:cubicBezTo>
                  <a:pt x="1269704" y="1012236"/>
                  <a:pt x="1261744" y="1026667"/>
                  <a:pt x="1252457" y="1039786"/>
                </a:cubicBezTo>
                <a:cubicBezTo>
                  <a:pt x="1252457" y="1039786"/>
                  <a:pt x="1252457" y="1039786"/>
                  <a:pt x="103532" y="1039786"/>
                </a:cubicBezTo>
                <a:cubicBezTo>
                  <a:pt x="95572" y="1026667"/>
                  <a:pt x="87612" y="1012236"/>
                  <a:pt x="79652" y="997806"/>
                </a:cubicBezTo>
                <a:close/>
                <a:moveTo>
                  <a:pt x="47360" y="931071"/>
                </a:moveTo>
                <a:lnTo>
                  <a:pt x="1307803" y="931071"/>
                </a:lnTo>
                <a:cubicBezTo>
                  <a:pt x="1302496" y="944265"/>
                  <a:pt x="1295862" y="958779"/>
                  <a:pt x="1289228" y="971973"/>
                </a:cubicBezTo>
                <a:cubicBezTo>
                  <a:pt x="1289228" y="971973"/>
                  <a:pt x="1289228" y="971973"/>
                  <a:pt x="65935" y="971973"/>
                </a:cubicBezTo>
                <a:cubicBezTo>
                  <a:pt x="59301" y="958779"/>
                  <a:pt x="53994" y="944265"/>
                  <a:pt x="47360" y="931071"/>
                </a:cubicBezTo>
                <a:close/>
                <a:moveTo>
                  <a:pt x="24756" y="863259"/>
                </a:moveTo>
                <a:lnTo>
                  <a:pt x="1331484" y="863259"/>
                </a:lnTo>
                <a:cubicBezTo>
                  <a:pt x="1327504" y="878059"/>
                  <a:pt x="1322197" y="892859"/>
                  <a:pt x="1316891" y="906314"/>
                </a:cubicBezTo>
                <a:cubicBezTo>
                  <a:pt x="1316891" y="906314"/>
                  <a:pt x="1316891" y="906314"/>
                  <a:pt x="38023" y="906314"/>
                </a:cubicBezTo>
                <a:cubicBezTo>
                  <a:pt x="32716" y="892859"/>
                  <a:pt x="28737" y="878059"/>
                  <a:pt x="24756" y="863259"/>
                </a:cubicBezTo>
                <a:close/>
                <a:moveTo>
                  <a:pt x="8610" y="797599"/>
                </a:moveTo>
                <a:lnTo>
                  <a:pt x="1346553" y="797599"/>
                </a:lnTo>
                <a:cubicBezTo>
                  <a:pt x="1343898" y="810793"/>
                  <a:pt x="1341243" y="825307"/>
                  <a:pt x="1338588" y="838502"/>
                </a:cubicBezTo>
                <a:cubicBezTo>
                  <a:pt x="1338588" y="838502"/>
                  <a:pt x="1338588" y="838502"/>
                  <a:pt x="17901" y="838502"/>
                </a:cubicBezTo>
                <a:cubicBezTo>
                  <a:pt x="15247" y="825307"/>
                  <a:pt x="11265" y="810793"/>
                  <a:pt x="8610" y="797599"/>
                </a:cubicBezTo>
                <a:close/>
                <a:moveTo>
                  <a:pt x="1076" y="729788"/>
                </a:moveTo>
                <a:lnTo>
                  <a:pt x="1356240" y="729788"/>
                </a:lnTo>
                <a:cubicBezTo>
                  <a:pt x="1354913" y="744218"/>
                  <a:pt x="1353586" y="758648"/>
                  <a:pt x="1350931" y="771767"/>
                </a:cubicBezTo>
                <a:cubicBezTo>
                  <a:pt x="1350931" y="771767"/>
                  <a:pt x="1350931" y="771767"/>
                  <a:pt x="6385" y="771767"/>
                </a:cubicBezTo>
                <a:cubicBezTo>
                  <a:pt x="3731" y="758648"/>
                  <a:pt x="2404" y="744218"/>
                  <a:pt x="1076" y="729788"/>
                </a:cubicBezTo>
                <a:close/>
                <a:moveTo>
                  <a:pt x="0" y="663052"/>
                </a:moveTo>
                <a:cubicBezTo>
                  <a:pt x="0" y="663052"/>
                  <a:pt x="0" y="663052"/>
                  <a:pt x="1357317" y="663052"/>
                </a:cubicBezTo>
                <a:cubicBezTo>
                  <a:pt x="1357317" y="668434"/>
                  <a:pt x="1357317" y="672470"/>
                  <a:pt x="1357317" y="677852"/>
                </a:cubicBezTo>
                <a:cubicBezTo>
                  <a:pt x="1357317" y="687271"/>
                  <a:pt x="1357317" y="696689"/>
                  <a:pt x="1357317" y="706107"/>
                </a:cubicBezTo>
                <a:cubicBezTo>
                  <a:pt x="1357317" y="706107"/>
                  <a:pt x="1357317" y="706107"/>
                  <a:pt x="0" y="706107"/>
                </a:cubicBezTo>
                <a:cubicBezTo>
                  <a:pt x="0" y="696689"/>
                  <a:pt x="0" y="687271"/>
                  <a:pt x="0" y="677852"/>
                </a:cubicBezTo>
                <a:cubicBezTo>
                  <a:pt x="0" y="672470"/>
                  <a:pt x="0" y="668434"/>
                  <a:pt x="0" y="663052"/>
                </a:cubicBezTo>
                <a:close/>
                <a:moveTo>
                  <a:pt x="3731" y="595240"/>
                </a:moveTo>
                <a:lnTo>
                  <a:pt x="1352258" y="595240"/>
                </a:lnTo>
                <a:cubicBezTo>
                  <a:pt x="1354913" y="610040"/>
                  <a:pt x="1354913" y="623495"/>
                  <a:pt x="1356240" y="638295"/>
                </a:cubicBezTo>
                <a:cubicBezTo>
                  <a:pt x="1356240" y="638295"/>
                  <a:pt x="1356240" y="638295"/>
                  <a:pt x="1076" y="638295"/>
                </a:cubicBezTo>
                <a:cubicBezTo>
                  <a:pt x="1076" y="623495"/>
                  <a:pt x="2404" y="610040"/>
                  <a:pt x="3731" y="595240"/>
                </a:cubicBezTo>
                <a:close/>
                <a:moveTo>
                  <a:pt x="15494" y="529581"/>
                </a:moveTo>
                <a:lnTo>
                  <a:pt x="1340746" y="529581"/>
                </a:lnTo>
                <a:cubicBezTo>
                  <a:pt x="1343400" y="542699"/>
                  <a:pt x="1346053" y="557129"/>
                  <a:pt x="1348706" y="571560"/>
                </a:cubicBezTo>
                <a:cubicBezTo>
                  <a:pt x="1348706" y="571560"/>
                  <a:pt x="1348706" y="571560"/>
                  <a:pt x="7534" y="571560"/>
                </a:cubicBezTo>
                <a:cubicBezTo>
                  <a:pt x="10187" y="557129"/>
                  <a:pt x="12841" y="542699"/>
                  <a:pt x="15494" y="529581"/>
                </a:cubicBezTo>
                <a:close/>
                <a:moveTo>
                  <a:pt x="34544" y="461768"/>
                </a:moveTo>
                <a:lnTo>
                  <a:pt x="1322772" y="461768"/>
                </a:lnTo>
                <a:cubicBezTo>
                  <a:pt x="1326753" y="476198"/>
                  <a:pt x="1330733" y="489317"/>
                  <a:pt x="1334713" y="503747"/>
                </a:cubicBezTo>
                <a:cubicBezTo>
                  <a:pt x="1334713" y="503747"/>
                  <a:pt x="1334713" y="503747"/>
                  <a:pt x="22604" y="503747"/>
                </a:cubicBezTo>
                <a:cubicBezTo>
                  <a:pt x="25257" y="489317"/>
                  <a:pt x="30564" y="476198"/>
                  <a:pt x="34544" y="461768"/>
                </a:cubicBezTo>
                <a:close/>
                <a:moveTo>
                  <a:pt x="60308" y="395033"/>
                </a:moveTo>
                <a:lnTo>
                  <a:pt x="1294604" y="395033"/>
                </a:lnTo>
                <a:cubicBezTo>
                  <a:pt x="1301240" y="408487"/>
                  <a:pt x="1307876" y="423288"/>
                  <a:pt x="1313185" y="438088"/>
                </a:cubicBezTo>
                <a:cubicBezTo>
                  <a:pt x="1313185" y="438088"/>
                  <a:pt x="1313185" y="438088"/>
                  <a:pt x="43055" y="438088"/>
                </a:cubicBezTo>
                <a:cubicBezTo>
                  <a:pt x="48364" y="423288"/>
                  <a:pt x="53672" y="408487"/>
                  <a:pt x="60308" y="395033"/>
                </a:cubicBezTo>
                <a:close/>
                <a:moveTo>
                  <a:pt x="97072" y="327221"/>
                </a:moveTo>
                <a:lnTo>
                  <a:pt x="1260494" y="327221"/>
                </a:lnTo>
                <a:cubicBezTo>
                  <a:pt x="1268454" y="342021"/>
                  <a:pt x="1276413" y="355476"/>
                  <a:pt x="1283046" y="370276"/>
                </a:cubicBezTo>
                <a:cubicBezTo>
                  <a:pt x="1283046" y="370276"/>
                  <a:pt x="1283046" y="370276"/>
                  <a:pt x="73193" y="370276"/>
                </a:cubicBezTo>
                <a:cubicBezTo>
                  <a:pt x="81153" y="355476"/>
                  <a:pt x="89112" y="342021"/>
                  <a:pt x="97072" y="327221"/>
                </a:cubicBezTo>
                <a:close/>
                <a:moveTo>
                  <a:pt x="143523" y="261561"/>
                </a:moveTo>
                <a:lnTo>
                  <a:pt x="1213793" y="261561"/>
                </a:lnTo>
                <a:cubicBezTo>
                  <a:pt x="1224403" y="274680"/>
                  <a:pt x="1235013" y="289110"/>
                  <a:pt x="1244297" y="303540"/>
                </a:cubicBezTo>
                <a:cubicBezTo>
                  <a:pt x="1244297" y="303540"/>
                  <a:pt x="1244297" y="303540"/>
                  <a:pt x="113020" y="303540"/>
                </a:cubicBezTo>
                <a:cubicBezTo>
                  <a:pt x="122303" y="289110"/>
                  <a:pt x="132913" y="274680"/>
                  <a:pt x="143523" y="261561"/>
                </a:cubicBezTo>
                <a:close/>
                <a:moveTo>
                  <a:pt x="202347" y="194825"/>
                </a:moveTo>
                <a:cubicBezTo>
                  <a:pt x="202347" y="194825"/>
                  <a:pt x="202347" y="194825"/>
                  <a:pt x="1153893" y="194825"/>
                </a:cubicBezTo>
                <a:cubicBezTo>
                  <a:pt x="1167165" y="208019"/>
                  <a:pt x="1180436" y="221214"/>
                  <a:pt x="1193707" y="235728"/>
                </a:cubicBezTo>
                <a:cubicBezTo>
                  <a:pt x="1193707" y="235728"/>
                  <a:pt x="1193707" y="235728"/>
                  <a:pt x="162533" y="235728"/>
                </a:cubicBezTo>
                <a:cubicBezTo>
                  <a:pt x="174478" y="221214"/>
                  <a:pt x="187749" y="208019"/>
                  <a:pt x="202347" y="194825"/>
                </a:cubicBezTo>
                <a:close/>
                <a:moveTo>
                  <a:pt x="281045" y="127014"/>
                </a:moveTo>
                <a:lnTo>
                  <a:pt x="1074944" y="127014"/>
                </a:lnTo>
                <a:cubicBezTo>
                  <a:pt x="1093530" y="140469"/>
                  <a:pt x="1110789" y="155269"/>
                  <a:pt x="1128047" y="170069"/>
                </a:cubicBezTo>
                <a:cubicBezTo>
                  <a:pt x="1128047" y="170069"/>
                  <a:pt x="1128047" y="170069"/>
                  <a:pt x="229269" y="170069"/>
                </a:cubicBezTo>
                <a:cubicBezTo>
                  <a:pt x="245200" y="155269"/>
                  <a:pt x="263786" y="140469"/>
                  <a:pt x="281045" y="127014"/>
                </a:cubicBezTo>
                <a:close/>
                <a:moveTo>
                  <a:pt x="396878" y="61354"/>
                </a:moveTo>
                <a:lnTo>
                  <a:pt x="959362" y="61354"/>
                </a:lnTo>
                <a:cubicBezTo>
                  <a:pt x="987220" y="73229"/>
                  <a:pt x="1012426" y="86423"/>
                  <a:pt x="1037631" y="102257"/>
                </a:cubicBezTo>
                <a:cubicBezTo>
                  <a:pt x="1037631" y="102257"/>
                  <a:pt x="1037631" y="102257"/>
                  <a:pt x="318608" y="102257"/>
                </a:cubicBezTo>
                <a:cubicBezTo>
                  <a:pt x="343814" y="86423"/>
                  <a:pt x="370346" y="73229"/>
                  <a:pt x="396878" y="61354"/>
                </a:cubicBezTo>
                <a:close/>
                <a:moveTo>
                  <a:pt x="677581" y="0"/>
                </a:moveTo>
                <a:cubicBezTo>
                  <a:pt x="754578" y="0"/>
                  <a:pt x="827593" y="11841"/>
                  <a:pt x="896625" y="35521"/>
                </a:cubicBezTo>
                <a:cubicBezTo>
                  <a:pt x="896625" y="35521"/>
                  <a:pt x="896625" y="35521"/>
                  <a:pt x="458538" y="35521"/>
                </a:cubicBezTo>
                <a:cubicBezTo>
                  <a:pt x="527570" y="11841"/>
                  <a:pt x="601912" y="0"/>
                  <a:pt x="677581" y="0"/>
                </a:cubicBezTo>
                <a:close/>
              </a:path>
            </a:pathLst>
          </a:custGeom>
          <a:gradFill rotWithShape="1" flip="none">
            <a:gsLst>
              <a:gs pos="0">
                <a:srgbClr val="F6F4ED">
                  <a:alpha val="34000"/>
                </a:srgbClr>
              </a:gs>
              <a:gs pos="76000">
                <a:srgbClr val="F6F4ED">
                  <a:alpha val="3000"/>
                </a:srgbClr>
              </a:gs>
              <a:gs pos="100000">
                <a:srgbClr val="F6F4ED">
                  <a:alpha val="3000"/>
                </a:srgbClr>
              </a:gs>
            </a:gsLst>
            <a:lin ang="0" scaled="1"/>
          </a:gradFill>
          <a:ln/>
        </p:spPr>
      </p:sp>
      <p:sp>
        <p:nvSpPr>
          <p:cNvPr id="3" name="Text 1"/>
          <p:cNvSpPr/>
          <p:nvPr/>
        </p:nvSpPr>
        <p:spPr>
          <a:xfrm rot="1800000">
            <a:off x="367916" y="1062304"/>
            <a:ext cx="1357317" cy="135731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593715" y="0"/>
            <a:ext cx="6598285" cy="6853555"/>
          </a:xfrm>
          <a:custGeom>
            <a:avLst/>
            <a:gdLst/>
            <a:ahLst/>
            <a:cxnLst/>
            <a:rect l="l" t="t" r="r" b="b"/>
            <a:pathLst>
              <a:path w="6598285" h="6853555">
                <a:moveTo>
                  <a:pt x="1058425" y="0"/>
                </a:moveTo>
                <a:lnTo>
                  <a:pt x="6598285" y="0"/>
                </a:lnTo>
                <a:lnTo>
                  <a:pt x="6598285" y="6853555"/>
                </a:lnTo>
                <a:lnTo>
                  <a:pt x="1136835" y="6853555"/>
                </a:lnTo>
                <a:lnTo>
                  <a:pt x="1008283" y="6678901"/>
                </a:lnTo>
                <a:cubicBezTo>
                  <a:pt x="378388" y="5780658"/>
                  <a:pt x="0" y="4629089"/>
                  <a:pt x="0" y="3373514"/>
                </a:cubicBezTo>
                <a:cubicBezTo>
                  <a:pt x="0" y="2117938"/>
                  <a:pt x="378387" y="966368"/>
                  <a:pt x="1008281" y="68125"/>
                </a:cubicBezTo>
                <a:close/>
              </a:path>
            </a:pathLst>
          </a:custGeom>
          <a:solidFill>
            <a:srgbClr val="A6B299"/>
          </a:solidFill>
          <a:ln/>
        </p:spPr>
      </p:sp>
      <p:sp>
        <p:nvSpPr>
          <p:cNvPr id="5" name="Text 3"/>
          <p:cNvSpPr/>
          <p:nvPr/>
        </p:nvSpPr>
        <p:spPr>
          <a:xfrm>
            <a:off x="5593715" y="0"/>
            <a:ext cx="6598285" cy="68535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2155" y="1543050"/>
            <a:ext cx="10728325" cy="44100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solidFill>
              <a:srgbClr val="D9D9D9"/>
            </a:solidFill>
            <a:prstDash val="solid"/>
          </a:ln>
          <a:effectLst>
            <a:outerShdw sx="100000" sy="100000" kx="0" ky="0" algn="bl" rotWithShape="0" blurRad="266700" dist="76200" dir="2700000">
              <a:srgbClr val="017ed5">
                <a:alpha val="4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32155" y="1543050"/>
            <a:ext cx="10728325" cy="4410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326390" y="291465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326390" y="291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53390" y="418465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53390" y="418465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675" y="291465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Historic deficit looms large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3305" y="4949190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43305" y="4949190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23897" y="5029214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23897" y="5029214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98996" y="5103784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198996" y="5103784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 flipH="1">
            <a:off x="185293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85293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205052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205052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flipH="1">
            <a:off x="2248114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2248114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 flipH="1">
            <a:off x="2445706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2445706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H="1">
            <a:off x="2643298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2643298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 flipH="1">
            <a:off x="2840890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2840890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 flipH="1">
            <a:off x="3038482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3038482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 flipH="1">
            <a:off x="3236071" y="502920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100000">
                <a:srgbClr val="2B4348"/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3236071" y="502920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 flipH="1">
            <a:off x="508508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508508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528267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528267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 flipH="1">
            <a:off x="5480264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0" name="Text 38"/>
          <p:cNvSpPr/>
          <p:nvPr/>
        </p:nvSpPr>
        <p:spPr>
          <a:xfrm>
            <a:off x="5480264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 flipH="1">
            <a:off x="5677856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5677856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 flipH="1">
            <a:off x="5875448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4" name="Text 42"/>
          <p:cNvSpPr/>
          <p:nvPr/>
        </p:nvSpPr>
        <p:spPr>
          <a:xfrm>
            <a:off x="5875448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 flipH="1">
            <a:off x="6073040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6" name="Text 44"/>
          <p:cNvSpPr/>
          <p:nvPr/>
        </p:nvSpPr>
        <p:spPr>
          <a:xfrm>
            <a:off x="6073040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 flipH="1">
            <a:off x="6270632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48" name="Text 46"/>
          <p:cNvSpPr/>
          <p:nvPr/>
        </p:nvSpPr>
        <p:spPr>
          <a:xfrm>
            <a:off x="6270632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 flipH="1">
            <a:off x="6468221" y="500253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52000">
                <a:srgbClr val="8E9E7E"/>
              </a:gs>
              <a:gs pos="91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0" name="Text 48"/>
          <p:cNvSpPr/>
          <p:nvPr/>
        </p:nvSpPr>
        <p:spPr>
          <a:xfrm>
            <a:off x="6468221" y="500253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 flipH="1">
            <a:off x="840232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2" name="Text 50"/>
          <p:cNvSpPr/>
          <p:nvPr/>
        </p:nvSpPr>
        <p:spPr>
          <a:xfrm>
            <a:off x="840232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 flipH="1">
            <a:off x="859991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4" name="Text 52"/>
          <p:cNvSpPr/>
          <p:nvPr/>
        </p:nvSpPr>
        <p:spPr>
          <a:xfrm>
            <a:off x="859991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 flipH="1">
            <a:off x="8797504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6" name="Text 54"/>
          <p:cNvSpPr/>
          <p:nvPr/>
        </p:nvSpPr>
        <p:spPr>
          <a:xfrm>
            <a:off x="8797504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 flipH="1">
            <a:off x="8995096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58" name="Text 56"/>
          <p:cNvSpPr/>
          <p:nvPr/>
        </p:nvSpPr>
        <p:spPr>
          <a:xfrm>
            <a:off x="8995096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 flipH="1">
            <a:off x="9192688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0" name="Text 58"/>
          <p:cNvSpPr/>
          <p:nvPr/>
        </p:nvSpPr>
        <p:spPr>
          <a:xfrm>
            <a:off x="9192688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 flipH="1">
            <a:off x="9390280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2" name="Text 60"/>
          <p:cNvSpPr/>
          <p:nvPr/>
        </p:nvSpPr>
        <p:spPr>
          <a:xfrm>
            <a:off x="9390280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 flipH="1">
            <a:off x="9587872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4" name="Text 62"/>
          <p:cNvSpPr/>
          <p:nvPr/>
        </p:nvSpPr>
        <p:spPr>
          <a:xfrm>
            <a:off x="9587872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 flipH="1">
            <a:off x="9785461" y="4963160"/>
            <a:ext cx="185309" cy="280670"/>
          </a:xfrm>
          <a:custGeom>
            <a:avLst/>
            <a:gdLst/>
            <a:ahLst/>
            <a:cxnLst/>
            <a:rect l="l" t="t" r="r" b="b"/>
            <a:pathLst>
              <a:path w="185309" h="280670">
                <a:moveTo>
                  <a:pt x="151177" y="212934"/>
                </a:moveTo>
                <a:cubicBezTo>
                  <a:pt x="170027" y="212934"/>
                  <a:pt x="185309" y="228097"/>
                  <a:pt x="185309" y="246802"/>
                </a:cubicBezTo>
                <a:cubicBezTo>
                  <a:pt x="185309" y="265507"/>
                  <a:pt x="170027" y="280670"/>
                  <a:pt x="151177" y="280670"/>
                </a:cubicBezTo>
                <a:cubicBezTo>
                  <a:pt x="132327" y="280670"/>
                  <a:pt x="117045" y="265507"/>
                  <a:pt x="117045" y="246802"/>
                </a:cubicBezTo>
                <a:cubicBezTo>
                  <a:pt x="117045" y="228097"/>
                  <a:pt x="132327" y="212934"/>
                  <a:pt x="151177" y="212934"/>
                </a:cubicBezTo>
                <a:close/>
                <a:moveTo>
                  <a:pt x="92621" y="159692"/>
                </a:moveTo>
                <a:cubicBezTo>
                  <a:pt x="111481" y="159692"/>
                  <a:pt x="126769" y="174855"/>
                  <a:pt x="126769" y="193560"/>
                </a:cubicBezTo>
                <a:cubicBezTo>
                  <a:pt x="126769" y="212265"/>
                  <a:pt x="111481" y="227428"/>
                  <a:pt x="92621" y="227428"/>
                </a:cubicBezTo>
                <a:cubicBezTo>
                  <a:pt x="73762" y="227428"/>
                  <a:pt x="58473" y="212265"/>
                  <a:pt x="58473" y="193560"/>
                </a:cubicBezTo>
                <a:cubicBezTo>
                  <a:pt x="58473" y="174855"/>
                  <a:pt x="73762" y="159692"/>
                  <a:pt x="92621" y="159692"/>
                </a:cubicBezTo>
                <a:close/>
                <a:moveTo>
                  <a:pt x="34132" y="106451"/>
                </a:moveTo>
                <a:cubicBezTo>
                  <a:pt x="52982" y="106451"/>
                  <a:pt x="68263" y="121614"/>
                  <a:pt x="68263" y="140319"/>
                </a:cubicBezTo>
                <a:cubicBezTo>
                  <a:pt x="68263" y="159023"/>
                  <a:pt x="52982" y="174186"/>
                  <a:pt x="34132" y="174186"/>
                </a:cubicBezTo>
                <a:cubicBezTo>
                  <a:pt x="15281" y="174186"/>
                  <a:pt x="0" y="159023"/>
                  <a:pt x="0" y="140319"/>
                </a:cubicBezTo>
                <a:cubicBezTo>
                  <a:pt x="0" y="121614"/>
                  <a:pt x="15281" y="106451"/>
                  <a:pt x="34132" y="106451"/>
                </a:cubicBezTo>
                <a:close/>
                <a:moveTo>
                  <a:pt x="92621" y="53242"/>
                </a:moveTo>
                <a:cubicBezTo>
                  <a:pt x="111481" y="53242"/>
                  <a:pt x="126769" y="68412"/>
                  <a:pt x="126769" y="87126"/>
                </a:cubicBezTo>
                <a:cubicBezTo>
                  <a:pt x="126769" y="105839"/>
                  <a:pt x="111481" y="121010"/>
                  <a:pt x="92621" y="121010"/>
                </a:cubicBezTo>
                <a:cubicBezTo>
                  <a:pt x="73762" y="121010"/>
                  <a:pt x="58473" y="105839"/>
                  <a:pt x="58473" y="87126"/>
                </a:cubicBezTo>
                <a:cubicBezTo>
                  <a:pt x="58473" y="68412"/>
                  <a:pt x="73762" y="53242"/>
                  <a:pt x="92621" y="53242"/>
                </a:cubicBezTo>
                <a:close/>
                <a:moveTo>
                  <a:pt x="151177" y="0"/>
                </a:moveTo>
                <a:cubicBezTo>
                  <a:pt x="170027" y="0"/>
                  <a:pt x="185309" y="15171"/>
                  <a:pt x="185309" y="33884"/>
                </a:cubicBezTo>
                <a:cubicBezTo>
                  <a:pt x="185309" y="52598"/>
                  <a:pt x="170027" y="67768"/>
                  <a:pt x="151177" y="67768"/>
                </a:cubicBezTo>
                <a:cubicBezTo>
                  <a:pt x="132327" y="67768"/>
                  <a:pt x="117045" y="52598"/>
                  <a:pt x="117045" y="33884"/>
                </a:cubicBezTo>
                <a:cubicBezTo>
                  <a:pt x="117045" y="15171"/>
                  <a:pt x="132327" y="0"/>
                  <a:pt x="151177" y="0"/>
                </a:cubicBezTo>
                <a:close/>
              </a:path>
            </a:pathLst>
          </a:custGeom>
          <a:gradFill rotWithShape="1" flip="none">
            <a:gsLst>
              <a:gs pos="0">
                <a:srgbClr val="8E9E7E"/>
              </a:gs>
              <a:gs pos="25000">
                <a:srgbClr val="8E9E7E"/>
              </a:gs>
              <a:gs pos="76000">
                <a:srgbClr val="3A5A60"/>
              </a:gs>
              <a:gs pos="100000">
                <a:srgbClr val="3A5A60"/>
              </a:gs>
            </a:gsLst>
            <a:lin ang="0" scaled="1"/>
          </a:gradFill>
          <a:ln/>
        </p:spPr>
      </p:sp>
      <p:sp>
        <p:nvSpPr>
          <p:cNvPr id="66" name="Text 64"/>
          <p:cNvSpPr/>
          <p:nvPr/>
        </p:nvSpPr>
        <p:spPr>
          <a:xfrm>
            <a:off x="9785461" y="4963160"/>
            <a:ext cx="185309" cy="280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180840" y="484822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4180840" y="484822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61432" y="492824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4261432" y="492824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336531" y="500281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2" name="Text 70"/>
          <p:cNvSpPr/>
          <p:nvPr/>
        </p:nvSpPr>
        <p:spPr>
          <a:xfrm>
            <a:off x="4336531" y="500281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498080" y="4838065"/>
            <a:ext cx="631190" cy="626745"/>
          </a:xfrm>
          <a:prstGeom prst="ellipse">
            <a:avLst/>
          </a:prstGeom>
          <a:solidFill>
            <a:srgbClr val="017ED5">
              <a:alpha val="5098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7498080" y="4838065"/>
            <a:ext cx="631190" cy="6267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7578672" y="4918089"/>
            <a:ext cx="470007" cy="466697"/>
          </a:xfrm>
          <a:prstGeom prst="ellipse">
            <a:avLst/>
          </a:prstGeom>
          <a:solidFill>
            <a:srgbClr val="F6F4ED">
              <a:alpha val="18039"/>
            </a:srgbClr>
          </a:solidFill>
          <a:ln/>
        </p:spPr>
      </p:sp>
      <p:sp>
        <p:nvSpPr>
          <p:cNvPr id="76" name="Text 74"/>
          <p:cNvSpPr/>
          <p:nvPr/>
        </p:nvSpPr>
        <p:spPr>
          <a:xfrm>
            <a:off x="7578672" y="4918089"/>
            <a:ext cx="470007" cy="46669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653771" y="4992659"/>
            <a:ext cx="319808" cy="317556"/>
          </a:xfrm>
          <a:prstGeom prst="ellipse">
            <a:avLst/>
          </a:prstGeom>
          <a:solidFill>
            <a:srgbClr val="FFFFFF"/>
          </a:solidFill>
          <a:ln/>
          <a:effectLst>
            <a:outerShdw sx="100000" sy="100000" kx="0" ky="0" algn="bl" rotWithShape="0" blurRad="63500" dist="63500" dir="2700000">
              <a:srgbClr val="017ed5">
                <a:alpha val="40000"/>
              </a:srgbClr>
            </a:outerShdw>
          </a:effectLst>
        </p:spPr>
      </p:sp>
      <p:sp>
        <p:nvSpPr>
          <p:cNvPr id="78" name="Text 76"/>
          <p:cNvSpPr/>
          <p:nvPr/>
        </p:nvSpPr>
        <p:spPr>
          <a:xfrm>
            <a:off x="7653771" y="4992659"/>
            <a:ext cx="319808" cy="3175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9" name="Image 0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2385" y="2070735"/>
            <a:ext cx="18415" cy="2688590"/>
          </a:xfrm>
          <a:prstGeom prst="rect">
            <a:avLst/>
          </a:prstGeom>
        </p:spPr>
      </p:pic>
      <p:pic>
        <p:nvPicPr>
          <p:cNvPr id="80" name="Image 1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355" y="2070735"/>
            <a:ext cx="18415" cy="2688590"/>
          </a:xfrm>
          <a:prstGeom prst="rect">
            <a:avLst/>
          </a:prstGeom>
        </p:spPr>
      </p:pic>
      <p:pic>
        <p:nvPicPr>
          <p:cNvPr id="81" name="Image 2" descr="https://kimi-img.moonshot.cn/pub/slides/slides_tmpl/image/25-08-27-20:07:19-d2nf9tp8bjvh7rlj0em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205" y="2070735"/>
            <a:ext cx="18415" cy="2688590"/>
          </a:xfrm>
          <a:prstGeom prst="rect">
            <a:avLst/>
          </a:prstGeom>
        </p:spPr>
      </p:pic>
      <p:sp>
        <p:nvSpPr>
          <p:cNvPr id="82" name="Shape 77"/>
          <p:cNvSpPr/>
          <p:nvPr/>
        </p:nvSpPr>
        <p:spPr>
          <a:xfrm>
            <a:off x="1196975" y="191198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3" name="Text 78"/>
          <p:cNvSpPr/>
          <p:nvPr/>
        </p:nvSpPr>
        <p:spPr>
          <a:xfrm>
            <a:off x="1196975" y="191198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4" name="Shape 79"/>
          <p:cNvSpPr/>
          <p:nvPr/>
        </p:nvSpPr>
        <p:spPr>
          <a:xfrm>
            <a:off x="4398645" y="188531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5" name="Text 80"/>
          <p:cNvSpPr/>
          <p:nvPr/>
        </p:nvSpPr>
        <p:spPr>
          <a:xfrm>
            <a:off x="4398645" y="188531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6" name="Shape 81"/>
          <p:cNvSpPr/>
          <p:nvPr/>
        </p:nvSpPr>
        <p:spPr>
          <a:xfrm>
            <a:off x="7746365" y="1845945"/>
            <a:ext cx="227330" cy="215265"/>
          </a:xfrm>
          <a:prstGeom prst="ellipse">
            <a:avLst/>
          </a:prstGeom>
          <a:solidFill>
            <a:srgbClr val="8E9E7E"/>
          </a:solidFill>
          <a:ln w="19050">
            <a:gradFill rotWithShape="1" flip="none">
              <a:gsLst>
                <a:gs pos="0">
                  <a:srgbClr val="F6F4ED">
                    <a:alpha val="0"/>
                  </a:srgbClr>
                </a:gs>
                <a:gs pos="15000">
                  <a:srgbClr val="F6F4ED">
                    <a:alpha val="0"/>
                  </a:srgbClr>
                </a:gs>
                <a:gs pos="100000">
                  <a:srgbClr val="A18F50"/>
                </a:gs>
              </a:gsLst>
              <a:lin ang="10740000" scaled="1"/>
            </a:gradFill>
            <a:prstDash val="solid"/>
          </a:ln>
        </p:spPr>
      </p:sp>
      <p:sp>
        <p:nvSpPr>
          <p:cNvPr id="87" name="Text 82"/>
          <p:cNvSpPr/>
          <p:nvPr/>
        </p:nvSpPr>
        <p:spPr>
          <a:xfrm>
            <a:off x="7746365" y="1845945"/>
            <a:ext cx="227330" cy="215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8" name="Text 83"/>
          <p:cNvSpPr/>
          <p:nvPr/>
        </p:nvSpPr>
        <p:spPr>
          <a:xfrm>
            <a:off x="1512570" y="191198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Budget Shortfall</a:t>
            </a:r>
            <a:endParaRPr lang="en-US" sz="1600" dirty="0"/>
          </a:p>
        </p:txBody>
      </p:sp>
      <p:sp>
        <p:nvSpPr>
          <p:cNvPr id="89" name="Text 84"/>
          <p:cNvSpPr/>
          <p:nvPr/>
        </p:nvSpPr>
        <p:spPr>
          <a:xfrm>
            <a:off x="1515110" y="2399665"/>
            <a:ext cx="2301875" cy="2448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Chicago faces a historic $1.19 billion budget deficit for FY 2026, the largest since the COVID-era emergency gaps. This unprecedented shortfall demands innovative solutions to balance the budget without burdening residents.</a:t>
            </a:r>
            <a:endParaRPr lang="en-US" sz="1600" dirty="0"/>
          </a:p>
        </p:txBody>
      </p:sp>
      <p:sp>
        <p:nvSpPr>
          <p:cNvPr id="90" name="Text 85"/>
          <p:cNvSpPr/>
          <p:nvPr/>
        </p:nvSpPr>
        <p:spPr>
          <a:xfrm>
            <a:off x="4693920" y="188531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Challenges</a:t>
            </a:r>
            <a:endParaRPr lang="en-US" sz="1600" dirty="0"/>
          </a:p>
        </p:txBody>
      </p:sp>
      <p:sp>
        <p:nvSpPr>
          <p:cNvPr id="91" name="Text 86"/>
          <p:cNvSpPr/>
          <p:nvPr/>
        </p:nvSpPr>
        <p:spPr>
          <a:xfrm>
            <a:off x="4747260" y="2372995"/>
            <a:ext cx="2301875" cy="1689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deficit is driven by structural issues, including rising personnel costs and pension obligations, compounded by the end of federal pandemic relief funds that previously cushioned the budget.</a:t>
            </a:r>
            <a:endParaRPr lang="en-US" sz="1600" dirty="0"/>
          </a:p>
        </p:txBody>
      </p:sp>
      <p:sp>
        <p:nvSpPr>
          <p:cNvPr id="92" name="Text 87"/>
          <p:cNvSpPr/>
          <p:nvPr/>
        </p:nvSpPr>
        <p:spPr>
          <a:xfrm>
            <a:off x="8061960" y="1845945"/>
            <a:ext cx="312293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Political Pressure</a:t>
            </a:r>
            <a:endParaRPr lang="en-US" sz="1600" dirty="0"/>
          </a:p>
        </p:txBody>
      </p:sp>
      <p:sp>
        <p:nvSpPr>
          <p:cNvPr id="93" name="Text 88"/>
          <p:cNvSpPr/>
          <p:nvPr/>
        </p:nvSpPr>
        <p:spPr>
          <a:xfrm>
            <a:off x="8064500" y="2333625"/>
            <a:ext cx="2301875" cy="12065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Brandon Johnson must navigate political pressures to find sustainable revenue sources while protecting essential city services from significant cuts.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ARPA cliff drops aid to zero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6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6F4E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59180" y="3534410"/>
            <a:ext cx="10080000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pic>
        <p:nvPicPr>
          <p:cNvPr id="12" name="Image 0" descr="https://kimi-img.moonshot.cn/pub/slides/slides_tmpl/image/25-08-27-20:07:17-d2nf9t98bjvh7rlj0eh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9180" y="1257300"/>
            <a:ext cx="3590290" cy="2171700"/>
          </a:xfrm>
          <a:prstGeom prst="rect">
            <a:avLst/>
          </a:prstGeom>
        </p:spPr>
      </p:pic>
      <p:pic>
        <p:nvPicPr>
          <p:cNvPr id="13" name="Image 1" descr="https://kimi-img.moonshot.cn/pub/slides/slides_tmpl/image/25-08-27-20:07:18-d2nf9th8bjvh7rlj0eig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630" y="3750310"/>
            <a:ext cx="4251960" cy="258318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719955" y="137922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 of Federal Aid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719955" y="1791335"/>
            <a:ext cx="6382385" cy="1219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American Rescue Plan Act (ARPA) funds that supported previous budgets have been fully spent, leaving a significant gap in revenue. The city must now rely on other sources to fill this void.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71245" y="3812540"/>
            <a:ext cx="63734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Budget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1071245" y="4224655"/>
            <a:ext cx="6382385" cy="914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Without ARPA funds, the city's structural deficit is more evident, forcing a reevaluation of spending priorities and revenue generation strategies.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Plan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96265" y="15849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3" name="Text 1"/>
          <p:cNvSpPr/>
          <p:nvPr/>
        </p:nvSpPr>
        <p:spPr>
          <a:xfrm>
            <a:off x="596265" y="15849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03600" y="18421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5" name="Text 3"/>
          <p:cNvSpPr/>
          <p:nvPr/>
        </p:nvSpPr>
        <p:spPr>
          <a:xfrm>
            <a:off x="3403600" y="18421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210935" y="1889760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7" name="Text 5"/>
          <p:cNvSpPr/>
          <p:nvPr/>
        </p:nvSpPr>
        <p:spPr>
          <a:xfrm>
            <a:off x="6210935" y="1889760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018270" y="1600835"/>
            <a:ext cx="155575" cy="156210"/>
          </a:xfrm>
          <a:prstGeom prst="donut">
            <a:avLst/>
          </a:prstGeom>
          <a:solidFill>
            <a:srgbClr val="F6F4ED"/>
          </a:solidFill>
          <a:ln/>
        </p:spPr>
      </p:sp>
      <p:sp>
        <p:nvSpPr>
          <p:cNvPr id="9" name="Text 7"/>
          <p:cNvSpPr/>
          <p:nvPr/>
        </p:nvSpPr>
        <p:spPr>
          <a:xfrm>
            <a:off x="9018270" y="1600835"/>
            <a:ext cx="155575" cy="1562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3" name="Text 11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23645" y="41021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Progressive revenue pillars revealed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50" y="4975561"/>
            <a:ext cx="12184380" cy="1930699"/>
          </a:xfrm>
          <a:custGeom>
            <a:avLst/>
            <a:gdLst/>
            <a:ahLst/>
            <a:cxnLst/>
            <a:rect l="l" t="t" r="r" b="b"/>
            <a:pathLst>
              <a:path w="12184380" h="1930699">
                <a:moveTo>
                  <a:pt x="0" y="691622"/>
                </a:moveTo>
                <a:cubicBezTo>
                  <a:pt x="184785" y="529037"/>
                  <a:pt x="405130" y="264201"/>
                  <a:pt x="1167765" y="229271"/>
                </a:cubicBezTo>
                <a:cubicBezTo>
                  <a:pt x="2144395" y="184814"/>
                  <a:pt x="3750310" y="555711"/>
                  <a:pt x="4722495" y="574129"/>
                </a:cubicBezTo>
                <a:cubicBezTo>
                  <a:pt x="5694680" y="592547"/>
                  <a:pt x="5354955" y="300402"/>
                  <a:pt x="6029325" y="320725"/>
                </a:cubicBezTo>
                <a:cubicBezTo>
                  <a:pt x="6703695" y="341048"/>
                  <a:pt x="7418705" y="687176"/>
                  <a:pt x="8094980" y="675110"/>
                </a:cubicBezTo>
                <a:cubicBezTo>
                  <a:pt x="8771255" y="663043"/>
                  <a:pt x="8615680" y="391221"/>
                  <a:pt x="9411335" y="259755"/>
                </a:cubicBezTo>
                <a:cubicBezTo>
                  <a:pt x="10206990" y="128290"/>
                  <a:pt x="11476990" y="74942"/>
                  <a:pt x="12074525" y="16513"/>
                </a:cubicBezTo>
                <a:cubicBezTo>
                  <a:pt x="12115165" y="12702"/>
                  <a:pt x="12151995" y="6986"/>
                  <a:pt x="12184380" y="0"/>
                </a:cubicBezTo>
                <a:lnTo>
                  <a:pt x="12184380" y="1930699"/>
                </a:lnTo>
                <a:lnTo>
                  <a:pt x="0" y="1930699"/>
                </a:lnTo>
                <a:lnTo>
                  <a:pt x="0" y="691622"/>
                </a:lnTo>
                <a:close/>
              </a:path>
            </a:pathLst>
          </a:custGeom>
          <a:solidFill>
            <a:srgbClr val="A6B299"/>
          </a:solidFill>
          <a:ln w="12700">
            <a:solidFill>
              <a:srgbClr val="F6F4E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350" y="4975561"/>
            <a:ext cx="12184380" cy="193069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0100" y="14922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6770" y="2084705"/>
            <a:ext cx="2329180" cy="5334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Chicago Budget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26770" y="2663190"/>
            <a:ext cx="2329180" cy="2032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Johnson's $16.6 billion budget proposal, named the Protecting Chicago Budget, aims to shield essential services from federal cuts and ensure continued investment in key areas.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607435" y="17494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634105" y="23418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Corporate Head Tax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634105" y="29203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proposed corporate head tax on large firms aims to generate significant revenue, positioning it as a cornerstone of the budget's revenue strategy.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4770" y="1797050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41440" y="2389505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Tech Levies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41440" y="2967990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ncreased taxes on Big Tech companies, such as a hike in the Personal Property Lease Tax, are designed to capture more revenue from the tech sector.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22105" y="1508125"/>
            <a:ext cx="64706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48775" y="2100580"/>
            <a:ext cx="2329180" cy="25400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600" b="1" dirty="0">
                <a:solidFill>
                  <a:srgbClr val="A18F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TIF Surplus Utilization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48775" y="2679065"/>
            <a:ext cx="232918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budget leverages a record $1 billion Tax Increment Financing (TIF) surplus to fund critical areas, including education and city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4-d2nf9sh8bjvh7rlj0ee0.jpg">    </p:cNvPr>
          <p:cNvPicPr>
            <a:picLocks noChangeAspect="1"/>
          </p:cNvPicPr>
          <p:nvPr/>
        </p:nvPicPr>
        <p:blipFill>
          <a:blip r:embed="rId1"/>
          <a:srcRect l="27" r="27" t="0" b="0"/>
          <a:stretch/>
        </p:blipFill>
        <p:spPr>
          <a:xfrm>
            <a:off x="7421245" y="0"/>
            <a:ext cx="4770755" cy="685038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4" name="Text 1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0930" y="408940"/>
            <a:ext cx="10782935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burden on residents pledged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223645" y="2793365"/>
            <a:ext cx="4838065" cy="0"/>
          </a:xfrm>
          <a:prstGeom prst="line">
            <a:avLst/>
          </a:prstGeom>
          <a:noFill/>
          <a:ln w="19050">
            <a:solidFill>
              <a:srgbClr val="3A5A60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A5A6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23645" y="2183765"/>
            <a:ext cx="48323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New Taxes on Residents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23645" y="2971800"/>
            <a:ext cx="4838700" cy="177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Protecting Chicago Budget promises no new property tax increases, grocery tax revivals, or garbage fee bumps, focusing instead on taxing large corporations and the ultra-rich.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2026 Budget Battle</dc:title>
  <dc:subject>Chicago 2026 Budget Battle</dc:subject>
  <dc:creator>Kimi</dc:creator>
  <cp:lastModifiedBy>Kimi</cp:lastModifiedBy>
  <cp:revision>1</cp:revision>
  <dcterms:created xsi:type="dcterms:W3CDTF">2025-11-24T05:13:15Z</dcterms:created>
  <dcterms:modified xsi:type="dcterms:W3CDTF">2025-11-24T05:13:15Z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{"Label":"Chicago 2026 Budget Battle","ContentProducer":"001191110108MACG2KBH8F10000","ProduceID":"d4htgfuuvalsi7nrgvp0","ReservedCode1":"","ContentPropagator":"001191110108MACG2KBH8F20000","PropagateID":"d4htgfuuvalsi7nrgvp0","ReservedCode2":""}</vt:lpwstr>
  </property>
</Properties>
</file>